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60" r:id="rId4"/>
    <p:sldId id="264" r:id="rId5"/>
    <p:sldId id="273" r:id="rId6"/>
    <p:sldId id="258" r:id="rId7"/>
    <p:sldId id="276" r:id="rId8"/>
    <p:sldId id="256" r:id="rId9"/>
    <p:sldId id="266" r:id="rId10"/>
    <p:sldId id="278" r:id="rId11"/>
    <p:sldId id="279" r:id="rId12"/>
    <p:sldId id="280" r:id="rId13"/>
    <p:sldId id="281" r:id="rId14"/>
    <p:sldId id="282" r:id="rId15"/>
    <p:sldId id="285" r:id="rId16"/>
    <p:sldId id="288" r:id="rId17"/>
    <p:sldId id="286" r:id="rId18"/>
    <p:sldId id="287" r:id="rId19"/>
    <p:sldId id="283" r:id="rId20"/>
    <p:sldId id="284" r:id="rId21"/>
    <p:sldId id="275" r:id="rId2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94660"/>
  </p:normalViewPr>
  <p:slideViewPr>
    <p:cSldViewPr snapToGrid="0">
      <p:cViewPr>
        <p:scale>
          <a:sx n="84" d="100"/>
          <a:sy n="84" d="100"/>
        </p:scale>
        <p:origin x="2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1E0DF-1D79-54CD-4650-6D7EB08FC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3B773A-EEC3-34F0-88BF-020CE4061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9A641B-4D38-DB85-B759-E3101C87A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1CA86E-C8E5-4144-6ABE-E473CCBD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48F66F-9059-A9A5-5EC8-45A2AC36C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5037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A56D37-8C05-3E5F-2132-EDDC434B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E5A23BF-435F-9B41-4EB9-D2375F4C5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C6DDF8-7251-0C00-CC8E-69D7477FD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A3A001-4629-DFE7-8DA0-161BDD89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24660C-C6BD-12E8-790C-8784486E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389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16E35-C591-138E-23A0-A3DA6E6347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CB50F58-30FE-623E-D1B4-E87198051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56F22E-F263-B414-ECD4-3008E027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88261E-4596-732A-0B67-A39170A1E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843BC6-0C55-4A23-FDA8-7AAA12B4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5648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76163B-CA6D-C224-8864-15AB2984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FDD457-6EFF-3884-67E9-56A94F1B3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712B85-AA4B-6CC3-750A-442941A2D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832DD6-61FC-C703-6C08-B224FD3B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1218E5-B2C6-C617-E4BD-ABDD4FE4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874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8AC9A-9A31-1934-A5E9-970EF6B64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40E1B0-13F2-5352-540B-E086EF3DF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6A87D9-A3C8-7DE8-EFAC-095F1A1E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94D72D-ED0D-2E2F-81F6-45A67CFFA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3F6942-50B7-FF01-88EB-3E3E6F2D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650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64454-5EBB-EF38-9046-F0CC0B6B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B87BD5-B64B-E5DE-A40B-C30CB95B74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DBFF9B-F781-F644-9BD6-88EC5FFA3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BF628C-0139-F35C-D456-F0D9F469C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844C37-B64F-6ACE-012D-3AF346A6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2CE2AE-69A5-C5B0-F6D5-EA7CC51D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296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19582-0C8D-C12C-D51D-7A01DE59B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BDD40D-A460-E07A-0609-98019C106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C70720-D751-2D21-3E79-609EBC612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C670DB-2F93-545B-2B99-E9A186B3E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8965FB1-BDB3-C528-5290-1317D99C7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DD8591-2C4C-416B-AE08-D067858EA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FB2EA6D-9B02-47ED-0E2C-B1C84F05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1471A45-5D40-CFAE-A168-8A71802D7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319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EDF3D-92E5-5435-721E-14AAF43C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96258F2-982E-D042-BFE5-B5D8EB5FA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4C35A47-4399-300B-0F3F-FA59515E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BBC672-3A06-0959-17B2-71DE116E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5428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4B0AC8-8300-256D-E2D5-867FC23D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9486AC9-77DE-3F5A-2071-71E13E1BC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1C76CB-507F-A055-E17B-E160EA1A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096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54A12-512F-A98C-63BA-82B0F480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356B8F-44AF-72AF-369E-C87AE9D35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1512AB7-7BB6-F934-EE32-9BAD05A78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736C6E-ABD3-09D5-06B7-A8B85A04D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0AA089-D343-9ED8-77F8-23FB2C88C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F4EE02-6F7F-8C63-00FF-571EC5B12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1607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9E223-9977-50F0-39E9-B6373553C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77BDFE-747C-5951-5655-E81882910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733E46-8645-20FB-10C9-F4C663437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B84FA6-DBCA-112B-3082-B56D29B8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36EBA0C-67DB-74F2-3811-7BCE1BCE5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C7447A-A22E-7AF2-0EC9-509CDBC91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0526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6C381CE-CBEE-BC6C-DD98-02E5A5A20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D5021D-5802-6F9E-C1EF-1A5241563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10E892-469F-DEBC-FCC6-583BEEC50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17065C-FAE7-0C2D-F76B-BA87C37347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78C77E-B47F-FBE2-2E33-8CE04D853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883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F6DA7061-0678-60A4-3634-A73E4B2ED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77" y="967266"/>
            <a:ext cx="5253854" cy="4541237"/>
          </a:xfrm>
          <a:prstGeom prst="ellipse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26E6D57-A325-380E-C122-64C3F7CE5077}"/>
              </a:ext>
            </a:extLst>
          </p:cNvPr>
          <p:cNvSpPr/>
          <p:nvPr/>
        </p:nvSpPr>
        <p:spPr>
          <a:xfrm rot="5400000">
            <a:off x="7690825" y="-617884"/>
            <a:ext cx="1283109" cy="522642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9854088-0A5D-4991-2E85-24E8952FE76C}"/>
              </a:ext>
            </a:extLst>
          </p:cNvPr>
          <p:cNvSpPr txBox="1"/>
          <p:nvPr/>
        </p:nvSpPr>
        <p:spPr>
          <a:xfrm>
            <a:off x="5995734" y="1395163"/>
            <a:ext cx="4949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dirty="0">
                <a:solidFill>
                  <a:schemeClr val="bg1"/>
                </a:solidFill>
                <a:latin typeface="Amasis MT Pro Black" panose="02040A04050005020304" pitchFamily="18" charset="0"/>
              </a:rPr>
              <a:t>PIXEL UP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4CD32C4-F57A-2211-1D01-234D6E10FA0C}"/>
              </a:ext>
            </a:extLst>
          </p:cNvPr>
          <p:cNvSpPr/>
          <p:nvPr/>
        </p:nvSpPr>
        <p:spPr>
          <a:xfrm rot="5400000">
            <a:off x="7844382" y="1513358"/>
            <a:ext cx="1501220" cy="6489071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C4CE539-209F-FD5E-D0B4-B427D90FCC52}"/>
              </a:ext>
            </a:extLst>
          </p:cNvPr>
          <p:cNvSpPr txBox="1"/>
          <p:nvPr/>
        </p:nvSpPr>
        <p:spPr>
          <a:xfrm>
            <a:off x="5719167" y="4219284"/>
            <a:ext cx="57516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DESARROLLO DE NUEVAS TECNOLOGÍAS</a:t>
            </a:r>
          </a:p>
        </p:txBody>
      </p:sp>
    </p:spTree>
    <p:extLst>
      <p:ext uri="{BB962C8B-B14F-4D97-AF65-F5344CB8AC3E}">
        <p14:creationId xmlns:p14="http://schemas.microsoft.com/office/powerpoint/2010/main" val="257477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167DF-5AF9-2FE6-61E6-C720A49E0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4E3C6A-08C2-8D0E-6B6E-762E11E2ACA2}"/>
              </a:ext>
            </a:extLst>
          </p:cNvPr>
          <p:cNvSpPr txBox="1"/>
          <p:nvPr/>
        </p:nvSpPr>
        <p:spPr>
          <a:xfrm>
            <a:off x="643072" y="302007"/>
            <a:ext cx="11130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ASIGNACIÓN MÓDULOS: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1D2EB5-278B-A9C9-1231-CDC32601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72" y="1133004"/>
            <a:ext cx="11130455" cy="5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45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14B734-1749-E90C-E1F6-764F11D24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1E9313D-0F35-7B0E-0762-276493A3B1DB}"/>
              </a:ext>
            </a:extLst>
          </p:cNvPr>
          <p:cNvSpPr txBox="1"/>
          <p:nvPr/>
        </p:nvSpPr>
        <p:spPr>
          <a:xfrm>
            <a:off x="643072" y="302007"/>
            <a:ext cx="11130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ASIGNACIÓN MÓDULOS: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988A6C-5A08-143E-75EA-F6311AB0A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253614"/>
            <a:ext cx="11130454" cy="519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75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869904-6869-5E10-CAF7-C0E371452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F68C4EC-672C-1116-B215-BD2D8D2E3450}"/>
              </a:ext>
            </a:extLst>
          </p:cNvPr>
          <p:cNvSpPr txBox="1"/>
          <p:nvPr/>
        </p:nvSpPr>
        <p:spPr>
          <a:xfrm>
            <a:off x="643072" y="302007"/>
            <a:ext cx="11130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ASIGNACIÓN MÓDULOS: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624169B-BAEC-6676-0B10-F96CAC5CA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2" y="1327355"/>
            <a:ext cx="11130454" cy="496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5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4587E3-7CD5-AC24-BF50-DA401996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FB6393-62F3-D5A9-3276-D75771F8CBD3}"/>
              </a:ext>
            </a:extLst>
          </p:cNvPr>
          <p:cNvSpPr txBox="1"/>
          <p:nvPr/>
        </p:nvSpPr>
        <p:spPr>
          <a:xfrm>
            <a:off x="643072" y="302007"/>
            <a:ext cx="11130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ASIGNACIÓN MÓDULOS: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D1CE8DB-A26B-63FA-51E2-8835A040A02F}"/>
              </a:ext>
            </a:extLst>
          </p:cNvPr>
          <p:cNvSpPr/>
          <p:nvPr/>
        </p:nvSpPr>
        <p:spPr>
          <a:xfrm rot="5400000">
            <a:off x="1891221" y="2695343"/>
            <a:ext cx="2612502" cy="510879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156E45-37AD-A5C2-6587-353F7C904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2" y="1355834"/>
            <a:ext cx="11244128" cy="236482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6837334-BDD9-A959-D37F-4ACFE514EC2B}"/>
              </a:ext>
            </a:extLst>
          </p:cNvPr>
          <p:cNvSpPr/>
          <p:nvPr/>
        </p:nvSpPr>
        <p:spPr>
          <a:xfrm rot="5400000">
            <a:off x="7899027" y="2695342"/>
            <a:ext cx="2612502" cy="510879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89DB51-1ECD-8A7E-EDDF-175982B7B8E8}"/>
              </a:ext>
            </a:extLst>
          </p:cNvPr>
          <p:cNvSpPr txBox="1"/>
          <p:nvPr/>
        </p:nvSpPr>
        <p:spPr>
          <a:xfrm>
            <a:off x="6864191" y="5187352"/>
            <a:ext cx="4684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solidFill>
                  <a:schemeClr val="bg1"/>
                </a:solidFill>
                <a:latin typeface="Bodoni MT" panose="02070603080606020203" pitchFamily="18" charset="0"/>
                <a:cs typeface="Aldhabi" panose="01000000000000000000" pitchFamily="2" charset="-78"/>
              </a:rPr>
              <a:t>https://miro.com/welcomeonboard/MFJOeTh4MU81K1UwUFFXWVprbXV0YWw4Ni9UNGY5NkhXRWJWVE84UnVtRkNCdnRhekJUc3dITWo2QjVDV0sxUE1SWHdzV3FxZEJCdXBxNDR1Z2hEQzcrR3hvWHNVWU1vNU4yUTZlQ25KMThmM0pzSkVhS3dqWHpsN2pLZXFsa1RyVmtkMG5hNDA3dVlncnBvRVB2ZXBnPT0hdjE=?share_link_id=538646455387 </a:t>
            </a:r>
            <a:endParaRPr lang="es-CO" sz="1200" dirty="0">
              <a:solidFill>
                <a:schemeClr val="bg1"/>
              </a:solidFill>
              <a:latin typeface="Bodoni MT" panose="02070603080606020203" pitchFamily="18" charset="0"/>
              <a:cs typeface="Aldhabi" panose="01000000000000000000" pitchFamily="2" charset="-78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715B18FD-2C5D-D463-5A6A-16422A87F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22142"/>
              </p:ext>
            </p:extLst>
          </p:nvPr>
        </p:nvGraphicFramePr>
        <p:xfrm>
          <a:off x="7336949" y="4189926"/>
          <a:ext cx="3736658" cy="880318"/>
        </p:xfrm>
        <a:graphic>
          <a:graphicData uri="http://schemas.openxmlformats.org/drawingml/2006/table">
            <a:tbl>
              <a:tblPr/>
              <a:tblGrid>
                <a:gridCol w="3736658">
                  <a:extLst>
                    <a:ext uri="{9D8B030D-6E8A-4147-A177-3AD203B41FA5}">
                      <a16:colId xmlns:a16="http://schemas.microsoft.com/office/drawing/2014/main" val="2611648410"/>
                    </a:ext>
                  </a:extLst>
                </a:gridCol>
              </a:tblGrid>
              <a:tr h="880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2800" b="0" dirty="0">
                          <a:solidFill>
                            <a:srgbClr val="FFFFFF"/>
                          </a:solidFill>
                          <a:effectLst/>
                          <a:latin typeface="Oswald" panose="00000500000000000000" pitchFamily="2" charset="0"/>
                        </a:rPr>
                        <a:t>Estructura:</a:t>
                      </a:r>
                    </a:p>
                  </a:txBody>
                  <a:tcPr marL="28575" marR="28575" marT="19050" marB="190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863380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0816D8CA-EB8B-3A47-F955-EC3EA4301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405125"/>
              </p:ext>
            </p:extLst>
          </p:nvPr>
        </p:nvGraphicFramePr>
        <p:xfrm>
          <a:off x="1329143" y="4189926"/>
          <a:ext cx="3736658" cy="880318"/>
        </p:xfrm>
        <a:graphic>
          <a:graphicData uri="http://schemas.openxmlformats.org/drawingml/2006/table">
            <a:tbl>
              <a:tblPr/>
              <a:tblGrid>
                <a:gridCol w="3736658">
                  <a:extLst>
                    <a:ext uri="{9D8B030D-6E8A-4147-A177-3AD203B41FA5}">
                      <a16:colId xmlns:a16="http://schemas.microsoft.com/office/drawing/2014/main" val="2611648410"/>
                    </a:ext>
                  </a:extLst>
                </a:gridCol>
              </a:tblGrid>
              <a:tr h="880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2800" b="0" dirty="0">
                          <a:solidFill>
                            <a:srgbClr val="FFFFFF"/>
                          </a:solidFill>
                          <a:effectLst/>
                          <a:latin typeface="Oswald" panose="00000500000000000000" pitchFamily="2" charset="0"/>
                        </a:rPr>
                        <a:t>Módulos:</a:t>
                      </a:r>
                    </a:p>
                  </a:txBody>
                  <a:tcPr marL="28575" marR="28575" marT="19050" marB="190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863380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7E0F492E-018A-6C3D-AB9D-406C2A8420D1}"/>
              </a:ext>
            </a:extLst>
          </p:cNvPr>
          <p:cNvSpPr txBox="1"/>
          <p:nvPr/>
        </p:nvSpPr>
        <p:spPr>
          <a:xfrm>
            <a:off x="855103" y="5249741"/>
            <a:ext cx="4684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chemeClr val="bg1"/>
                </a:solidFill>
                <a:latin typeface="Bodoni MT" panose="02070603080606020203" pitchFamily="18" charset="0"/>
                <a:cs typeface="Aldhabi" panose="01000000000000000000" pitchFamily="2" charset="-78"/>
              </a:rPr>
              <a:t>https://docs.google.com/spreadsheets/d/1C1gPgimo5SXK9lZ7tM3q_COprFVkUB1iqLFNz6PhCaU/edit?usp=sharing</a:t>
            </a:r>
            <a:endParaRPr lang="es-CO" sz="2000" dirty="0">
              <a:solidFill>
                <a:schemeClr val="bg1"/>
              </a:solidFill>
              <a:latin typeface="Bodoni MT" panose="020706030806060202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45938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982DCA-CFE0-218F-E71A-86D0B5E73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2C68F15A-7708-13A5-00B6-2A6B7959F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2" y="1289137"/>
            <a:ext cx="10963909" cy="505267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9284523-7401-BE97-14B9-9706D3E4DF6F}"/>
              </a:ext>
            </a:extLst>
          </p:cNvPr>
          <p:cNvSpPr txBox="1"/>
          <p:nvPr/>
        </p:nvSpPr>
        <p:spPr>
          <a:xfrm>
            <a:off x="643072" y="302007"/>
            <a:ext cx="11130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ACTORES DEL SISTEMA:</a:t>
            </a:r>
          </a:p>
        </p:txBody>
      </p:sp>
    </p:spTree>
    <p:extLst>
      <p:ext uri="{BB962C8B-B14F-4D97-AF65-F5344CB8AC3E}">
        <p14:creationId xmlns:p14="http://schemas.microsoft.com/office/powerpoint/2010/main" val="880116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35E8FA-076C-D53B-164A-066A3B46D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319B202-A484-BE17-DC05-924467E0AA6C}"/>
              </a:ext>
            </a:extLst>
          </p:cNvPr>
          <p:cNvSpPr txBox="1"/>
          <p:nvPr/>
        </p:nvSpPr>
        <p:spPr>
          <a:xfrm>
            <a:off x="643072" y="302007"/>
            <a:ext cx="11130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CASOS DE USO: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43DBC95-331F-438A-386A-1782EF127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99" y="1140020"/>
            <a:ext cx="5515745" cy="54159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BCB4267-23A5-2D4B-2724-0A268AD22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73" y="1140021"/>
            <a:ext cx="5452928" cy="54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85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13D9A6-94AB-0E67-BB03-B51E936B4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C053B9C6-6CF1-E269-D26C-624EE361BDCD}"/>
              </a:ext>
            </a:extLst>
          </p:cNvPr>
          <p:cNvSpPr txBox="1"/>
          <p:nvPr/>
        </p:nvSpPr>
        <p:spPr>
          <a:xfrm>
            <a:off x="643072" y="302007"/>
            <a:ext cx="11130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CASOS DE USO: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65F31F7-AD9A-BB81-93EF-F764EE73A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74" y="1133004"/>
            <a:ext cx="5574754" cy="315418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6C3887-92CA-44E8-1C98-C5D13F34D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299" y="2923082"/>
            <a:ext cx="5525271" cy="363291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457551D-A2F0-CD01-EBB1-281BEA104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62" y="4407995"/>
            <a:ext cx="5574753" cy="214799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64C241D-265B-9057-3D03-ED3626587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773" y="1133004"/>
            <a:ext cx="5525271" cy="162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5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0F6A6-43C4-D981-306E-19A12D539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DE28174-F374-72FC-627E-CCA29A6F87CA}"/>
              </a:ext>
            </a:extLst>
          </p:cNvPr>
          <p:cNvSpPr txBox="1"/>
          <p:nvPr/>
        </p:nvSpPr>
        <p:spPr>
          <a:xfrm>
            <a:off x="643072" y="302007"/>
            <a:ext cx="11130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DIAGRAMAS CASO DE USO: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B7DE46-8F2B-5338-64AA-5CCC3F1A0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16" y="1427823"/>
            <a:ext cx="1034107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4506CA5-4041-F527-86C8-E20F68C24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16" y="3961018"/>
            <a:ext cx="1034107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92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7FCD29-281B-B57F-DE1D-B1D35E59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AD0958C-5EAD-4D8E-C70F-23D8B305F752}"/>
              </a:ext>
            </a:extLst>
          </p:cNvPr>
          <p:cNvSpPr txBox="1"/>
          <p:nvPr/>
        </p:nvSpPr>
        <p:spPr>
          <a:xfrm>
            <a:off x="643072" y="302007"/>
            <a:ext cx="11130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DIAGRAMAS CASO DE USO: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F36D10-182E-0FF6-AA07-3781C7CEC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50" y="1430196"/>
            <a:ext cx="5676850" cy="497060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09EA40F-FE5F-CACB-EA55-EA5CB913A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49" y="1430196"/>
            <a:ext cx="5456902" cy="497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8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836554-1945-B512-6F1D-5EAB403F5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A081674-06FC-1B14-28A1-11141F7D058D}"/>
              </a:ext>
            </a:extLst>
          </p:cNvPr>
          <p:cNvSpPr txBox="1"/>
          <p:nvPr/>
        </p:nvSpPr>
        <p:spPr>
          <a:xfrm>
            <a:off x="643072" y="302007"/>
            <a:ext cx="11130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MOCKUPS INICIALES: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C8DACA-EDC7-FC99-9F3C-1E2CBDA2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64" y="1377482"/>
            <a:ext cx="10692581" cy="499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03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E0800-6413-7781-B630-1966C9AA8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de la pantalla de un videojuego&#10;&#10;El contenido generado por IA puede ser incorrecto.">
            <a:extLst>
              <a:ext uri="{FF2B5EF4-FFF2-40B4-BE49-F238E27FC236}">
                <a16:creationId xmlns:a16="http://schemas.microsoft.com/office/drawing/2014/main" id="{D157E54E-8521-5224-060B-6F881A031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7C7AA979-AF96-1F2C-1BE3-40C1332735E7}"/>
              </a:ext>
            </a:extLst>
          </p:cNvPr>
          <p:cNvSpPr/>
          <p:nvPr/>
        </p:nvSpPr>
        <p:spPr>
          <a:xfrm>
            <a:off x="570271" y="189884"/>
            <a:ext cx="1283109" cy="5502993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diagonales redondeadas 20">
            <a:extLst>
              <a:ext uri="{FF2B5EF4-FFF2-40B4-BE49-F238E27FC236}">
                <a16:creationId xmlns:a16="http://schemas.microsoft.com/office/drawing/2014/main" id="{18015903-D800-FE09-807A-554C12A784AF}"/>
              </a:ext>
            </a:extLst>
          </p:cNvPr>
          <p:cNvSpPr/>
          <p:nvPr/>
        </p:nvSpPr>
        <p:spPr>
          <a:xfrm>
            <a:off x="2949677" y="452379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2DD6492-CD18-19B7-3DB9-DAE70E1314D5}"/>
              </a:ext>
            </a:extLst>
          </p:cNvPr>
          <p:cNvSpPr txBox="1"/>
          <p:nvPr/>
        </p:nvSpPr>
        <p:spPr>
          <a:xfrm>
            <a:off x="3231746" y="754618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DAVID GUTIERREZ  Cod:506222728</a:t>
            </a:r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70ED9D94-6D44-569A-0049-3A04A4B1D87E}"/>
              </a:ext>
            </a:extLst>
          </p:cNvPr>
          <p:cNvSpPr/>
          <p:nvPr/>
        </p:nvSpPr>
        <p:spPr>
          <a:xfrm rot="10800000">
            <a:off x="10716605" y="872971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873540-70EE-34BD-D601-3D6A325D617F}"/>
              </a:ext>
            </a:extLst>
          </p:cNvPr>
          <p:cNvSpPr txBox="1"/>
          <p:nvPr/>
        </p:nvSpPr>
        <p:spPr>
          <a:xfrm rot="16200000">
            <a:off x="-1793485" y="1093468"/>
            <a:ext cx="601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latin typeface="Amasis MT Pro Black" panose="02040A04050005020304" pitchFamily="18" charset="0"/>
              </a:rPr>
              <a:t>OUR TEAM</a:t>
            </a:r>
          </a:p>
        </p:txBody>
      </p:sp>
      <p:sp>
        <p:nvSpPr>
          <p:cNvPr id="30" name="Rectángulo: esquinas diagonales redondeadas 29">
            <a:extLst>
              <a:ext uri="{FF2B5EF4-FFF2-40B4-BE49-F238E27FC236}">
                <a16:creationId xmlns:a16="http://schemas.microsoft.com/office/drawing/2014/main" id="{9BD273AF-C9A8-DD06-5909-416206DE873C}"/>
              </a:ext>
            </a:extLst>
          </p:cNvPr>
          <p:cNvSpPr/>
          <p:nvPr/>
        </p:nvSpPr>
        <p:spPr>
          <a:xfrm>
            <a:off x="2949677" y="2156536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6B903F4-6F09-3EBB-F693-4A848DFB5CE5}"/>
              </a:ext>
            </a:extLst>
          </p:cNvPr>
          <p:cNvSpPr txBox="1"/>
          <p:nvPr/>
        </p:nvSpPr>
        <p:spPr>
          <a:xfrm>
            <a:off x="3209675" y="2466618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NICOLAS SAAVEDRA</a:t>
            </a:r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Cod:506221076</a:t>
            </a:r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36C5B7E3-800D-F5DE-2428-E405FBD88516}"/>
              </a:ext>
            </a:extLst>
          </p:cNvPr>
          <p:cNvSpPr/>
          <p:nvPr/>
        </p:nvSpPr>
        <p:spPr>
          <a:xfrm rot="10800000">
            <a:off x="10736265" y="2570182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E72EA2AA-8ABC-6227-9909-A071AFD95283}"/>
              </a:ext>
            </a:extLst>
          </p:cNvPr>
          <p:cNvSpPr/>
          <p:nvPr/>
        </p:nvSpPr>
        <p:spPr>
          <a:xfrm>
            <a:off x="2949677" y="3727107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A94E53B-B7FB-3F8D-CD3E-3623739CC719}"/>
              </a:ext>
            </a:extLst>
          </p:cNvPr>
          <p:cNvSpPr txBox="1"/>
          <p:nvPr/>
        </p:nvSpPr>
        <p:spPr>
          <a:xfrm>
            <a:off x="3209675" y="4037189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JONATHAN LOPEZ   Cod:506231006</a:t>
            </a:r>
          </a:p>
        </p:txBody>
      </p:sp>
      <p:sp>
        <p:nvSpPr>
          <p:cNvPr id="35" name="Triángulo isósceles 34">
            <a:extLst>
              <a:ext uri="{FF2B5EF4-FFF2-40B4-BE49-F238E27FC236}">
                <a16:creationId xmlns:a16="http://schemas.microsoft.com/office/drawing/2014/main" id="{B8B97284-9EB8-00E1-4E7E-29948A7B9B9C}"/>
              </a:ext>
            </a:extLst>
          </p:cNvPr>
          <p:cNvSpPr/>
          <p:nvPr/>
        </p:nvSpPr>
        <p:spPr>
          <a:xfrm rot="10800000">
            <a:off x="10810568" y="4194627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7" name="Imagen 36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DD338F0D-1EC9-50CE-C1B9-3AA7340F2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1" y="4650237"/>
            <a:ext cx="2240403" cy="2097271"/>
          </a:xfrm>
          <a:prstGeom prst="ellipse">
            <a:avLst/>
          </a:prstGeom>
        </p:spPr>
      </p:pic>
      <p:sp>
        <p:nvSpPr>
          <p:cNvPr id="39" name="Rectángulo: esquinas diagonales redondeadas 38">
            <a:extLst>
              <a:ext uri="{FF2B5EF4-FFF2-40B4-BE49-F238E27FC236}">
                <a16:creationId xmlns:a16="http://schemas.microsoft.com/office/drawing/2014/main" id="{20276042-32A7-5BE4-266C-C1AB30326D0A}"/>
              </a:ext>
            </a:extLst>
          </p:cNvPr>
          <p:cNvSpPr/>
          <p:nvPr/>
        </p:nvSpPr>
        <p:spPr>
          <a:xfrm>
            <a:off x="2968785" y="5389246"/>
            <a:ext cx="8672052" cy="105942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BB8523E-41C7-FBD5-2EB4-4682840430B1}"/>
              </a:ext>
            </a:extLst>
          </p:cNvPr>
          <p:cNvSpPr txBox="1"/>
          <p:nvPr/>
        </p:nvSpPr>
        <p:spPr>
          <a:xfrm>
            <a:off x="3228783" y="5564130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ORIONTECH COMAPNY .INC</a:t>
            </a:r>
          </a:p>
        </p:txBody>
      </p:sp>
      <p:sp>
        <p:nvSpPr>
          <p:cNvPr id="41" name="Triángulo isósceles 40">
            <a:extLst>
              <a:ext uri="{FF2B5EF4-FFF2-40B4-BE49-F238E27FC236}">
                <a16:creationId xmlns:a16="http://schemas.microsoft.com/office/drawing/2014/main" id="{F6773244-5799-59C2-77EC-9F491287369D}"/>
              </a:ext>
            </a:extLst>
          </p:cNvPr>
          <p:cNvSpPr/>
          <p:nvPr/>
        </p:nvSpPr>
        <p:spPr>
          <a:xfrm rot="10800000">
            <a:off x="10829676" y="5721568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7875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3C9761-EBEB-20CB-F3AB-CF942B80C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CCDDB69-A817-74D9-7222-02698FEB10C9}"/>
              </a:ext>
            </a:extLst>
          </p:cNvPr>
          <p:cNvSpPr txBox="1"/>
          <p:nvPr/>
        </p:nvSpPr>
        <p:spPr>
          <a:xfrm>
            <a:off x="643072" y="302007"/>
            <a:ext cx="11130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pPr algn="ctr"/>
            <a:r>
              <a:rPr lang="es-CO" sz="48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MOCKUPS INICIALES:</a:t>
            </a:r>
            <a:endParaRPr lang="es-CO" sz="4800" dirty="0">
              <a:solidFill>
                <a:schemeClr val="bg1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Amasis MT Pro Black" panose="02040A04050005020304" pitchFamily="18" charset="0"/>
              <a:cs typeface="Aldhabi" panose="020F0502020204030204" pitchFamily="2" charset="-78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B482292-69A1-3689-17C7-F6F2D1599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47" y="1133004"/>
            <a:ext cx="5579801" cy="38331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2EC56BD-57EC-9742-599A-23AF6EAF4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833" y="2577796"/>
            <a:ext cx="6066919" cy="397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1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3659D7-1D74-CFC9-1F35-BAF79C3A7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B67F97C1-84EF-0FB2-FC17-0005D71296AC}"/>
              </a:ext>
            </a:extLst>
          </p:cNvPr>
          <p:cNvSpPr/>
          <p:nvPr/>
        </p:nvSpPr>
        <p:spPr>
          <a:xfrm rot="5400000">
            <a:off x="1471231" y="-279688"/>
            <a:ext cx="4894626" cy="7615836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C60E784-3A0F-D7C7-FF5B-17FB1ADBDE76}"/>
              </a:ext>
            </a:extLst>
          </p:cNvPr>
          <p:cNvSpPr txBox="1"/>
          <p:nvPr/>
        </p:nvSpPr>
        <p:spPr>
          <a:xfrm>
            <a:off x="448374" y="1258003"/>
            <a:ext cx="63791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Amasis MT Pro Black" panose="02040A04050005020304" pitchFamily="18" charset="0"/>
              </a:rPr>
              <a:t>Muchas Gracias por la Atención.</a:t>
            </a:r>
          </a:p>
          <a:p>
            <a:pPr algn="ctr"/>
            <a:endParaRPr lang="es-CO" sz="60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algn="ctr"/>
            <a:r>
              <a:rPr lang="es-CO" sz="6000" dirty="0">
                <a:solidFill>
                  <a:schemeClr val="bg1"/>
                </a:solidFill>
                <a:latin typeface="Amasis MT Pro Black" panose="02040A04050005020304" pitchFamily="18" charset="0"/>
              </a:rPr>
              <a:t>Att: PIXEL UP</a:t>
            </a:r>
          </a:p>
        </p:txBody>
      </p:sp>
      <p:pic>
        <p:nvPicPr>
          <p:cNvPr id="11" name="Imagen 10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41E8F4D6-AD19-8A77-1D25-9FB8B845B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0" y="1258003"/>
            <a:ext cx="5253854" cy="45412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331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8003F-83E8-7685-EA8B-AA65C19E3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de la pantalla de un videojuego&#10;&#10;El contenido generado por IA puede ser incorrecto.">
            <a:extLst>
              <a:ext uri="{FF2B5EF4-FFF2-40B4-BE49-F238E27FC236}">
                <a16:creationId xmlns:a16="http://schemas.microsoft.com/office/drawing/2014/main" id="{47999EDE-3817-328C-8EF2-26FB78F7F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9B67839A-2A39-DBEC-9386-4BD4BC01BFC9}"/>
              </a:ext>
            </a:extLst>
          </p:cNvPr>
          <p:cNvSpPr/>
          <p:nvPr/>
        </p:nvSpPr>
        <p:spPr>
          <a:xfrm>
            <a:off x="570271" y="189884"/>
            <a:ext cx="1283109" cy="5502993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diagonales redondeadas 20">
            <a:extLst>
              <a:ext uri="{FF2B5EF4-FFF2-40B4-BE49-F238E27FC236}">
                <a16:creationId xmlns:a16="http://schemas.microsoft.com/office/drawing/2014/main" id="{1D634D3E-7406-E559-90E8-AB9D54C6D45F}"/>
              </a:ext>
            </a:extLst>
          </p:cNvPr>
          <p:cNvSpPr/>
          <p:nvPr/>
        </p:nvSpPr>
        <p:spPr>
          <a:xfrm>
            <a:off x="3021472" y="481876"/>
            <a:ext cx="8672052" cy="4608037"/>
          </a:xfrm>
          <a:prstGeom prst="round2DiagRect">
            <a:avLst>
              <a:gd name="adj1" fmla="val 1351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DD1CD83-B5C7-457E-AFA1-214CFF3147A7}"/>
              </a:ext>
            </a:extLst>
          </p:cNvPr>
          <p:cNvSpPr txBox="1"/>
          <p:nvPr/>
        </p:nvSpPr>
        <p:spPr>
          <a:xfrm>
            <a:off x="3231746" y="754618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DAVID GUTIERREZ  Cod:506222728</a:t>
            </a:r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C657022C-2462-5BF7-2941-5AEE25861FD0}"/>
              </a:ext>
            </a:extLst>
          </p:cNvPr>
          <p:cNvSpPr/>
          <p:nvPr/>
        </p:nvSpPr>
        <p:spPr>
          <a:xfrm rot="10800000">
            <a:off x="10768894" y="868124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9B400BF-7118-C1C3-25E2-9AEC0C4D4876}"/>
              </a:ext>
            </a:extLst>
          </p:cNvPr>
          <p:cNvSpPr txBox="1"/>
          <p:nvPr/>
        </p:nvSpPr>
        <p:spPr>
          <a:xfrm rot="16200000">
            <a:off x="-1793485" y="1093468"/>
            <a:ext cx="601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latin typeface="Amasis MT Pro Black" panose="02040A04050005020304" pitchFamily="18" charset="0"/>
              </a:rPr>
              <a:t>OUR TEAM</a:t>
            </a:r>
          </a:p>
        </p:txBody>
      </p:sp>
      <p:sp>
        <p:nvSpPr>
          <p:cNvPr id="30" name="Rectángulo: esquinas diagonales redondeadas 29">
            <a:extLst>
              <a:ext uri="{FF2B5EF4-FFF2-40B4-BE49-F238E27FC236}">
                <a16:creationId xmlns:a16="http://schemas.microsoft.com/office/drawing/2014/main" id="{149FA4F0-56B2-D6C7-6F58-ECF28E78EFF6}"/>
              </a:ext>
            </a:extLst>
          </p:cNvPr>
          <p:cNvSpPr/>
          <p:nvPr/>
        </p:nvSpPr>
        <p:spPr>
          <a:xfrm>
            <a:off x="3101236" y="5376647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FFBED80-4B00-EB46-D94B-A0A18E8BB84A}"/>
              </a:ext>
            </a:extLst>
          </p:cNvPr>
          <p:cNvSpPr txBox="1"/>
          <p:nvPr/>
        </p:nvSpPr>
        <p:spPr>
          <a:xfrm>
            <a:off x="3361234" y="5686729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NICOLAS SAAVEDRA</a:t>
            </a:r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Cod:506221076</a:t>
            </a:r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28D59D54-4314-830F-8560-7C47CCE63D76}"/>
              </a:ext>
            </a:extLst>
          </p:cNvPr>
          <p:cNvSpPr/>
          <p:nvPr/>
        </p:nvSpPr>
        <p:spPr>
          <a:xfrm rot="10800000">
            <a:off x="10905705" y="5844167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F427E72B-C1B5-7C41-C459-96CCB6BF4499}"/>
              </a:ext>
            </a:extLst>
          </p:cNvPr>
          <p:cNvSpPr/>
          <p:nvPr/>
        </p:nvSpPr>
        <p:spPr>
          <a:xfrm>
            <a:off x="3101236" y="7188666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B7DB783-65B3-F22B-95F2-776830D08C68}"/>
              </a:ext>
            </a:extLst>
          </p:cNvPr>
          <p:cNvSpPr txBox="1"/>
          <p:nvPr/>
        </p:nvSpPr>
        <p:spPr>
          <a:xfrm>
            <a:off x="3361234" y="7498748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JONATHAN LOPEZ   Cod:506231006</a:t>
            </a:r>
          </a:p>
        </p:txBody>
      </p:sp>
      <p:sp>
        <p:nvSpPr>
          <p:cNvPr id="35" name="Triángulo isósceles 34">
            <a:extLst>
              <a:ext uri="{FF2B5EF4-FFF2-40B4-BE49-F238E27FC236}">
                <a16:creationId xmlns:a16="http://schemas.microsoft.com/office/drawing/2014/main" id="{04F2B5F8-D50E-8F6D-75D9-4B7C544D811C}"/>
              </a:ext>
            </a:extLst>
          </p:cNvPr>
          <p:cNvSpPr/>
          <p:nvPr/>
        </p:nvSpPr>
        <p:spPr>
          <a:xfrm rot="10800000">
            <a:off x="10905705" y="7806067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 descr="Imagen que contiene ropa, persona, hombre, mujer&#10;&#10;El contenido generado por IA puede ser incorrecto.">
            <a:extLst>
              <a:ext uri="{FF2B5EF4-FFF2-40B4-BE49-F238E27FC236}">
                <a16:creationId xmlns:a16="http://schemas.microsoft.com/office/drawing/2014/main" id="{1961C79A-1359-1637-9BAE-05BCF85C1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4" r="16794"/>
          <a:stretch/>
        </p:blipFill>
        <p:spPr>
          <a:xfrm>
            <a:off x="8421330" y="1626127"/>
            <a:ext cx="2818676" cy="2862109"/>
          </a:xfrm>
          <a:prstGeom prst="ellipse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071160A-AC34-95BA-CB48-722FB301F546}"/>
              </a:ext>
            </a:extLst>
          </p:cNvPr>
          <p:cNvSpPr txBox="1"/>
          <p:nvPr/>
        </p:nvSpPr>
        <p:spPr>
          <a:xfrm>
            <a:off x="4019756" y="1626127"/>
            <a:ext cx="51507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Ingeniería de sistemas: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Programming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Software </a:t>
            </a: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Developer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IT </a:t>
            </a: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project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manager.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Developer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  <a:endParaRPr lang="es-CO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endParaRPr lang="es-CO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5" name="Imagen 4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7278DBA6-47C0-126E-1F4F-9CAF79A47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1" y="4650237"/>
            <a:ext cx="2240403" cy="20972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0847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FF0AB-6840-3C59-E5E3-38DD6CFF2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de la pantalla de un videojuego&#10;&#10;El contenido generado por IA puede ser incorrecto.">
            <a:extLst>
              <a:ext uri="{FF2B5EF4-FFF2-40B4-BE49-F238E27FC236}">
                <a16:creationId xmlns:a16="http://schemas.microsoft.com/office/drawing/2014/main" id="{79477CAD-B4FD-F9BE-2B53-160BB52CB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E758696C-C841-5C1B-2FDE-58AA5FBC320E}"/>
              </a:ext>
            </a:extLst>
          </p:cNvPr>
          <p:cNvSpPr/>
          <p:nvPr/>
        </p:nvSpPr>
        <p:spPr>
          <a:xfrm>
            <a:off x="570271" y="189884"/>
            <a:ext cx="1283109" cy="5502993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diagonales redondeadas 20">
            <a:extLst>
              <a:ext uri="{FF2B5EF4-FFF2-40B4-BE49-F238E27FC236}">
                <a16:creationId xmlns:a16="http://schemas.microsoft.com/office/drawing/2014/main" id="{26168F61-1DBD-33ED-7296-EF0A61C1B740}"/>
              </a:ext>
            </a:extLst>
          </p:cNvPr>
          <p:cNvSpPr/>
          <p:nvPr/>
        </p:nvSpPr>
        <p:spPr>
          <a:xfrm>
            <a:off x="3052916" y="-1548279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156A2E4-9D53-E207-8A4B-429F28E51880}"/>
              </a:ext>
            </a:extLst>
          </p:cNvPr>
          <p:cNvSpPr txBox="1"/>
          <p:nvPr/>
        </p:nvSpPr>
        <p:spPr>
          <a:xfrm>
            <a:off x="3334985" y="-1246040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DAVID GUTIERREZ  Cod:506222728</a:t>
            </a:r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CB0474C3-FA07-AE6C-5745-4F873B11FB86}"/>
              </a:ext>
            </a:extLst>
          </p:cNvPr>
          <p:cNvSpPr/>
          <p:nvPr/>
        </p:nvSpPr>
        <p:spPr>
          <a:xfrm rot="10800000">
            <a:off x="10819844" y="-1127687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A9C47EF-5118-4250-454B-B7C3BB3752EA}"/>
              </a:ext>
            </a:extLst>
          </p:cNvPr>
          <p:cNvSpPr txBox="1"/>
          <p:nvPr/>
        </p:nvSpPr>
        <p:spPr>
          <a:xfrm rot="16200000">
            <a:off x="-1793485" y="1093468"/>
            <a:ext cx="601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latin typeface="Amasis MT Pro Black" panose="02040A04050005020304" pitchFamily="18" charset="0"/>
              </a:rPr>
              <a:t>OUR TEAM</a:t>
            </a:r>
          </a:p>
        </p:txBody>
      </p:sp>
      <p:sp>
        <p:nvSpPr>
          <p:cNvPr id="30" name="Rectángulo: esquinas diagonales redondeadas 29">
            <a:extLst>
              <a:ext uri="{FF2B5EF4-FFF2-40B4-BE49-F238E27FC236}">
                <a16:creationId xmlns:a16="http://schemas.microsoft.com/office/drawing/2014/main" id="{899D1505-45FB-58D3-5171-2382A781ED19}"/>
              </a:ext>
            </a:extLst>
          </p:cNvPr>
          <p:cNvSpPr/>
          <p:nvPr/>
        </p:nvSpPr>
        <p:spPr>
          <a:xfrm>
            <a:off x="3052916" y="453736"/>
            <a:ext cx="8672052" cy="4689476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08B6464-46E2-5238-2A66-66D7F9DD5C5D}"/>
              </a:ext>
            </a:extLst>
          </p:cNvPr>
          <p:cNvSpPr txBox="1"/>
          <p:nvPr/>
        </p:nvSpPr>
        <p:spPr>
          <a:xfrm>
            <a:off x="3312914" y="763818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NICOLAS SAAVEDRA</a:t>
            </a:r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Cod:506221076</a:t>
            </a:r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CA56AC26-B9C0-BA44-BB27-C8BE466FD114}"/>
              </a:ext>
            </a:extLst>
          </p:cNvPr>
          <p:cNvSpPr/>
          <p:nvPr/>
        </p:nvSpPr>
        <p:spPr>
          <a:xfrm rot="10800000">
            <a:off x="10839504" y="867382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CEE721EF-4F63-4C3B-0F4C-C86F34E93EAC}"/>
              </a:ext>
            </a:extLst>
          </p:cNvPr>
          <p:cNvSpPr/>
          <p:nvPr/>
        </p:nvSpPr>
        <p:spPr>
          <a:xfrm>
            <a:off x="3101236" y="5496872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6AD97E7-8B15-4F09-3711-03546FF89A53}"/>
              </a:ext>
            </a:extLst>
          </p:cNvPr>
          <p:cNvSpPr txBox="1"/>
          <p:nvPr/>
        </p:nvSpPr>
        <p:spPr>
          <a:xfrm>
            <a:off x="3361234" y="5806954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JONATHAN LOPEZ   Cod:506231006</a:t>
            </a:r>
          </a:p>
        </p:txBody>
      </p:sp>
      <p:sp>
        <p:nvSpPr>
          <p:cNvPr id="35" name="Triángulo isósceles 34">
            <a:extLst>
              <a:ext uri="{FF2B5EF4-FFF2-40B4-BE49-F238E27FC236}">
                <a16:creationId xmlns:a16="http://schemas.microsoft.com/office/drawing/2014/main" id="{5B0CB529-10BF-2646-B711-3D0B61814863}"/>
              </a:ext>
            </a:extLst>
          </p:cNvPr>
          <p:cNvSpPr/>
          <p:nvPr/>
        </p:nvSpPr>
        <p:spPr>
          <a:xfrm rot="10800000">
            <a:off x="10962127" y="5964392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89C0F2C-E266-9C2B-DF8C-7CBE8F31DC56}"/>
              </a:ext>
            </a:extLst>
          </p:cNvPr>
          <p:cNvSpPr txBox="1"/>
          <p:nvPr/>
        </p:nvSpPr>
        <p:spPr>
          <a:xfrm>
            <a:off x="4019756" y="1626127"/>
            <a:ext cx="51507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Ingeniería de sistemas: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Frontend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Data </a:t>
            </a: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Analyst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QA.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Developer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</p:txBody>
      </p:sp>
      <p:pic>
        <p:nvPicPr>
          <p:cNvPr id="6" name="Imagen 5" descr="Hombre con la mano en la cara&#10;&#10;El contenido generado por IA puede ser incorrecto.">
            <a:extLst>
              <a:ext uri="{FF2B5EF4-FFF2-40B4-BE49-F238E27FC236}">
                <a16:creationId xmlns:a16="http://schemas.microsoft.com/office/drawing/2014/main" id="{902FF00F-F1C7-7532-09F6-1A5C6EE9D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64" y="1421432"/>
            <a:ext cx="3271712" cy="3271712"/>
          </a:xfrm>
          <a:prstGeom prst="ellipse">
            <a:avLst/>
          </a:prstGeom>
        </p:spPr>
      </p:pic>
      <p:pic>
        <p:nvPicPr>
          <p:cNvPr id="9" name="Imagen 8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53AC3D0A-DAC7-E514-A0D0-6E6F564F1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1" y="4650237"/>
            <a:ext cx="2240403" cy="20972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7007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92973-3A13-532A-BFA3-6B9BA1EA9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de la pantalla de un videojuego&#10;&#10;El contenido generado por IA puede ser incorrecto.">
            <a:extLst>
              <a:ext uri="{FF2B5EF4-FFF2-40B4-BE49-F238E27FC236}">
                <a16:creationId xmlns:a16="http://schemas.microsoft.com/office/drawing/2014/main" id="{FC2CCAEC-8D56-F8E1-77C8-1DAA52B68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61361D31-E9C4-962B-52A7-B97F869AA1B3}"/>
              </a:ext>
            </a:extLst>
          </p:cNvPr>
          <p:cNvSpPr/>
          <p:nvPr/>
        </p:nvSpPr>
        <p:spPr>
          <a:xfrm>
            <a:off x="570271" y="189884"/>
            <a:ext cx="1283109" cy="5502993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diagonales redondeadas 20">
            <a:extLst>
              <a:ext uri="{FF2B5EF4-FFF2-40B4-BE49-F238E27FC236}">
                <a16:creationId xmlns:a16="http://schemas.microsoft.com/office/drawing/2014/main" id="{A02CD708-CB1B-5721-1AB0-DE199C341196}"/>
              </a:ext>
            </a:extLst>
          </p:cNvPr>
          <p:cNvSpPr/>
          <p:nvPr/>
        </p:nvSpPr>
        <p:spPr>
          <a:xfrm>
            <a:off x="3152034" y="-3084844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8FED0FB-C0A9-4ED6-5E24-771D6FADBE43}"/>
              </a:ext>
            </a:extLst>
          </p:cNvPr>
          <p:cNvSpPr txBox="1"/>
          <p:nvPr/>
        </p:nvSpPr>
        <p:spPr>
          <a:xfrm>
            <a:off x="3434103" y="-2782605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DAVID GUTIERREZ  Cod:506222728</a:t>
            </a:r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4D6886D2-F013-0DF0-96A4-C6983C8BBCE0}"/>
              </a:ext>
            </a:extLst>
          </p:cNvPr>
          <p:cNvSpPr/>
          <p:nvPr/>
        </p:nvSpPr>
        <p:spPr>
          <a:xfrm rot="10800000">
            <a:off x="10918962" y="-2664252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50757C1-944C-83E2-2303-FBE88C1ADE2D}"/>
              </a:ext>
            </a:extLst>
          </p:cNvPr>
          <p:cNvSpPr txBox="1"/>
          <p:nvPr/>
        </p:nvSpPr>
        <p:spPr>
          <a:xfrm rot="16200000">
            <a:off x="-1793485" y="1093468"/>
            <a:ext cx="601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latin typeface="Amasis MT Pro Black" panose="02040A04050005020304" pitchFamily="18" charset="0"/>
              </a:rPr>
              <a:t>OUR TEAM</a:t>
            </a:r>
          </a:p>
        </p:txBody>
      </p:sp>
      <p:sp>
        <p:nvSpPr>
          <p:cNvPr id="30" name="Rectángulo: esquinas diagonales redondeadas 29">
            <a:extLst>
              <a:ext uri="{FF2B5EF4-FFF2-40B4-BE49-F238E27FC236}">
                <a16:creationId xmlns:a16="http://schemas.microsoft.com/office/drawing/2014/main" id="{8087658B-C128-424C-CF51-E9829D080835}"/>
              </a:ext>
            </a:extLst>
          </p:cNvPr>
          <p:cNvSpPr/>
          <p:nvPr/>
        </p:nvSpPr>
        <p:spPr>
          <a:xfrm>
            <a:off x="3152034" y="-1380687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C732691-385E-8F5A-34B9-29C349FFA464}"/>
              </a:ext>
            </a:extLst>
          </p:cNvPr>
          <p:cNvSpPr txBox="1"/>
          <p:nvPr/>
        </p:nvSpPr>
        <p:spPr>
          <a:xfrm>
            <a:off x="3412032" y="-1070605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NICOLAS SAAVEDRA</a:t>
            </a:r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Cod:506221076</a:t>
            </a:r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76E29E2B-0A74-D702-54EF-605E05C81506}"/>
              </a:ext>
            </a:extLst>
          </p:cNvPr>
          <p:cNvSpPr/>
          <p:nvPr/>
        </p:nvSpPr>
        <p:spPr>
          <a:xfrm rot="10800000">
            <a:off x="10938622" y="-967041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08F1C97C-4B0D-732F-331F-D7C09D0230B3}"/>
              </a:ext>
            </a:extLst>
          </p:cNvPr>
          <p:cNvSpPr/>
          <p:nvPr/>
        </p:nvSpPr>
        <p:spPr>
          <a:xfrm>
            <a:off x="3152034" y="189884"/>
            <a:ext cx="8672052" cy="4744083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0C5B3DA-1B65-F535-D22C-55D23784D3A4}"/>
              </a:ext>
            </a:extLst>
          </p:cNvPr>
          <p:cNvSpPr txBox="1"/>
          <p:nvPr/>
        </p:nvSpPr>
        <p:spPr>
          <a:xfrm>
            <a:off x="3412032" y="499966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JONATHAN LOPEZ   Cod:506231006</a:t>
            </a:r>
          </a:p>
        </p:txBody>
      </p:sp>
      <p:sp>
        <p:nvSpPr>
          <p:cNvPr id="35" name="Triángulo isósceles 34">
            <a:extLst>
              <a:ext uri="{FF2B5EF4-FFF2-40B4-BE49-F238E27FC236}">
                <a16:creationId xmlns:a16="http://schemas.microsoft.com/office/drawing/2014/main" id="{AF6ACB4E-3755-E558-B326-820BD4758EEC}"/>
              </a:ext>
            </a:extLst>
          </p:cNvPr>
          <p:cNvSpPr/>
          <p:nvPr/>
        </p:nvSpPr>
        <p:spPr>
          <a:xfrm rot="10800000">
            <a:off x="11012925" y="657404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7" name="Imagen 36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4C8880B4-81D0-4774-F14D-FB5E2D22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1" y="4650237"/>
            <a:ext cx="2240403" cy="2097271"/>
          </a:xfrm>
          <a:prstGeom prst="ellipse">
            <a:avLst/>
          </a:prstGeom>
        </p:spPr>
      </p:pic>
      <p:sp>
        <p:nvSpPr>
          <p:cNvPr id="39" name="Rectángulo: esquinas diagonales redondeadas 38">
            <a:extLst>
              <a:ext uri="{FF2B5EF4-FFF2-40B4-BE49-F238E27FC236}">
                <a16:creationId xmlns:a16="http://schemas.microsoft.com/office/drawing/2014/main" id="{74DDBDFD-11C6-115E-CE90-309C776A2B40}"/>
              </a:ext>
            </a:extLst>
          </p:cNvPr>
          <p:cNvSpPr/>
          <p:nvPr/>
        </p:nvSpPr>
        <p:spPr>
          <a:xfrm>
            <a:off x="3152034" y="5581592"/>
            <a:ext cx="8672052" cy="105942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1F2E6DE2-7ACD-1C3C-0FF6-458FCC602BF3}"/>
              </a:ext>
            </a:extLst>
          </p:cNvPr>
          <p:cNvSpPr txBox="1"/>
          <p:nvPr/>
        </p:nvSpPr>
        <p:spPr>
          <a:xfrm>
            <a:off x="3412032" y="5756476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ORIONTECH COMAPNY .INC</a:t>
            </a:r>
          </a:p>
        </p:txBody>
      </p:sp>
      <p:sp>
        <p:nvSpPr>
          <p:cNvPr id="41" name="Triángulo isósceles 40">
            <a:extLst>
              <a:ext uri="{FF2B5EF4-FFF2-40B4-BE49-F238E27FC236}">
                <a16:creationId xmlns:a16="http://schemas.microsoft.com/office/drawing/2014/main" id="{E36EB430-BC8E-5B8C-5ABC-D9CB807C261E}"/>
              </a:ext>
            </a:extLst>
          </p:cNvPr>
          <p:cNvSpPr/>
          <p:nvPr/>
        </p:nvSpPr>
        <p:spPr>
          <a:xfrm rot="10800000">
            <a:off x="11012925" y="5913914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DA0669F-914A-69F8-A6C7-FB583EC31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844" y="1149771"/>
            <a:ext cx="3079697" cy="3354544"/>
          </a:xfrm>
          <a:prstGeom prst="ellipse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4C08D1E-92FB-D6CD-C2A7-ECB882542273}"/>
              </a:ext>
            </a:extLst>
          </p:cNvPr>
          <p:cNvSpPr txBox="1"/>
          <p:nvPr/>
        </p:nvSpPr>
        <p:spPr>
          <a:xfrm>
            <a:off x="4008775" y="1480283"/>
            <a:ext cx="51507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Ingeniería de sistemas: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Cloud Security.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Cybersecurity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Networks.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Post-breach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detection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236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BE821-D194-8A9C-3294-3651AA8AE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912B5716-98A1-D73E-7C19-0138FF33D3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effectLst>
            <a:outerShdw blurRad="50800" dist="50800" dir="5400000" sx="2000" sy="2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E89D421-7535-2C93-4F7D-B7B394E59AF8}"/>
              </a:ext>
            </a:extLst>
          </p:cNvPr>
          <p:cNvSpPr/>
          <p:nvPr/>
        </p:nvSpPr>
        <p:spPr>
          <a:xfrm>
            <a:off x="0" y="-442452"/>
            <a:ext cx="12191999" cy="7300452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95000">
                <a:schemeClr val="tx1">
                  <a:lumMod val="95000"/>
                  <a:lumOff val="5000"/>
                </a:schemeClr>
              </a:gs>
              <a:gs pos="0">
                <a:srgbClr val="0D0D0D">
                  <a:alpha val="99000"/>
                </a:srgbClr>
              </a:gs>
              <a:gs pos="11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4E79223-69F8-41B7-30DB-EF33A5D17797}"/>
              </a:ext>
            </a:extLst>
          </p:cNvPr>
          <p:cNvSpPr/>
          <p:nvPr/>
        </p:nvSpPr>
        <p:spPr>
          <a:xfrm rot="5400000">
            <a:off x="3189690" y="836360"/>
            <a:ext cx="3198197" cy="5124082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5BFD8E9-F070-627F-2079-43F842408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70" y="1902538"/>
            <a:ext cx="2753286" cy="2753286"/>
          </a:xfrm>
          <a:prstGeom prst="ellipse">
            <a:avLst/>
          </a:prstGeom>
        </p:spPr>
      </p:pic>
      <p:sp>
        <p:nvSpPr>
          <p:cNvPr id="6" name="Flecha: a la derecha con bandas 5">
            <a:extLst>
              <a:ext uri="{FF2B5EF4-FFF2-40B4-BE49-F238E27FC236}">
                <a16:creationId xmlns:a16="http://schemas.microsoft.com/office/drawing/2014/main" id="{F0E667BA-7FD5-F951-48E6-F36FC8C7EAB2}"/>
              </a:ext>
            </a:extLst>
          </p:cNvPr>
          <p:cNvSpPr/>
          <p:nvPr/>
        </p:nvSpPr>
        <p:spPr>
          <a:xfrm rot="16200000">
            <a:off x="885062" y="355127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lecha: a la derecha con bandas 14">
            <a:extLst>
              <a:ext uri="{FF2B5EF4-FFF2-40B4-BE49-F238E27FC236}">
                <a16:creationId xmlns:a16="http://schemas.microsoft.com/office/drawing/2014/main" id="{8812421B-802E-6F16-1887-C162B2DA3C10}"/>
              </a:ext>
            </a:extLst>
          </p:cNvPr>
          <p:cNvSpPr/>
          <p:nvPr/>
        </p:nvSpPr>
        <p:spPr>
          <a:xfrm rot="5400000">
            <a:off x="885061" y="5044529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AB16F9B8-0F40-8EC1-2517-7B4A8B39A7D7}"/>
              </a:ext>
            </a:extLst>
          </p:cNvPr>
          <p:cNvGrpSpPr/>
          <p:nvPr/>
        </p:nvGrpSpPr>
        <p:grpSpPr>
          <a:xfrm>
            <a:off x="6399049" y="0"/>
            <a:ext cx="5493319" cy="6770153"/>
            <a:chOff x="6399049" y="0"/>
            <a:chExt cx="5493319" cy="6770153"/>
          </a:xfrm>
          <a:blipFill>
            <a:blip r:embed="rId3">
              <a:alphaModFix amt="94000"/>
            </a:blip>
            <a:stretch>
              <a:fillRect/>
            </a:stretch>
          </a:blipFill>
        </p:grpSpPr>
        <p:sp useBgFill="1"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90BC26F6-2F0A-4703-1238-CF6EA5D67105}"/>
                </a:ext>
              </a:extLst>
            </p:cNvPr>
            <p:cNvSpPr/>
            <p:nvPr/>
          </p:nvSpPr>
          <p:spPr>
            <a:xfrm>
              <a:off x="6399049" y="1313771"/>
              <a:ext cx="668602" cy="4467597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09B592F3-B61A-5DE4-1C6A-E5D55C4D1096}"/>
                </a:ext>
              </a:extLst>
            </p:cNvPr>
            <p:cNvSpPr/>
            <p:nvPr/>
          </p:nvSpPr>
          <p:spPr>
            <a:xfrm>
              <a:off x="7350830" y="0"/>
              <a:ext cx="668602" cy="5146021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869DEDA2-6ADD-90D9-D106-63B1C03C7189}"/>
                </a:ext>
              </a:extLst>
            </p:cNvPr>
            <p:cNvSpPr/>
            <p:nvPr/>
          </p:nvSpPr>
          <p:spPr>
            <a:xfrm>
              <a:off x="8302611" y="1203158"/>
              <a:ext cx="668602" cy="536724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AE714CD4-8733-A7FF-DF13-18F51BB90889}"/>
                </a:ext>
              </a:extLst>
            </p:cNvPr>
            <p:cNvSpPr/>
            <p:nvPr/>
          </p:nvSpPr>
          <p:spPr>
            <a:xfrm>
              <a:off x="9287298" y="723837"/>
              <a:ext cx="668602" cy="4688822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FCF23A1C-7E31-C9D3-9AB8-B9C8B4BD71A6}"/>
                </a:ext>
              </a:extLst>
            </p:cNvPr>
            <p:cNvSpPr/>
            <p:nvPr/>
          </p:nvSpPr>
          <p:spPr>
            <a:xfrm>
              <a:off x="10255533" y="2541495"/>
              <a:ext cx="668602" cy="42286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EB1F7757-8F19-5D2E-27B4-124866E3E9F3}"/>
                </a:ext>
              </a:extLst>
            </p:cNvPr>
            <p:cNvSpPr/>
            <p:nvPr/>
          </p:nvSpPr>
          <p:spPr>
            <a:xfrm>
              <a:off x="11223766" y="723837"/>
              <a:ext cx="668602" cy="42286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D3F49746-919F-AABF-9A06-55B3BB46A03E}"/>
              </a:ext>
            </a:extLst>
          </p:cNvPr>
          <p:cNvSpPr txBox="1"/>
          <p:nvPr/>
        </p:nvSpPr>
        <p:spPr>
          <a:xfrm>
            <a:off x="2706611" y="1905506"/>
            <a:ext cx="43610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Bodoni MT" panose="02070603080606020203" pitchFamily="18" charset="0"/>
                <a:cs typeface="Aldhabi" panose="01000000000000000000" pitchFamily="2" charset="-78"/>
              </a:rPr>
              <a:t>Crear un foro, red social, página de fandom o aplicación nos implica diseñar una plataforma con funcionalidades específicas que permitan la interacción, colaboración y participación de los usuarios. Dentro del proyecto designado PIXEL UP.</a:t>
            </a:r>
            <a:endParaRPr lang="es-CO" sz="2400" dirty="0">
              <a:solidFill>
                <a:schemeClr val="bg1"/>
              </a:solidFill>
              <a:latin typeface="Bodoni MT" panose="02070603080606020203" pitchFamily="18" charset="0"/>
              <a:cs typeface="Aldhabi" panose="01000000000000000000" pitchFamily="2" charset="-78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96403F1-D4FD-4982-6AF7-1BF5DB06B268}"/>
              </a:ext>
            </a:extLst>
          </p:cNvPr>
          <p:cNvSpPr txBox="1"/>
          <p:nvPr/>
        </p:nvSpPr>
        <p:spPr>
          <a:xfrm>
            <a:off x="2701946" y="442716"/>
            <a:ext cx="3794814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r>
              <a:rPr lang="es-CO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TEMATICA Y PROBLEMA:</a:t>
            </a:r>
          </a:p>
        </p:txBody>
      </p:sp>
    </p:spTree>
    <p:extLst>
      <p:ext uri="{BB962C8B-B14F-4D97-AF65-F5344CB8AC3E}">
        <p14:creationId xmlns:p14="http://schemas.microsoft.com/office/powerpoint/2010/main" val="38268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8FED6-318C-54BF-D12F-3E55B5884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1292F15F-6703-9E72-38C4-ECC874B7EB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94000"/>
            </a:blip>
            <a:stretch>
              <a:fillRect/>
            </a:stretch>
          </a:blipFill>
          <a:effectLst>
            <a:outerShdw blurRad="50800" dist="50800" dir="6000000" sx="2000" sy="2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1FA7A3F-8229-A838-4F9D-8281A07800F0}"/>
              </a:ext>
            </a:extLst>
          </p:cNvPr>
          <p:cNvSpPr/>
          <p:nvPr/>
        </p:nvSpPr>
        <p:spPr>
          <a:xfrm rot="5400000">
            <a:off x="3321321" y="807966"/>
            <a:ext cx="2934936" cy="5124082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D6202B62-C87D-E84E-B7D7-558A671891A1}"/>
              </a:ext>
            </a:extLst>
          </p:cNvPr>
          <p:cNvGrpSpPr/>
          <p:nvPr/>
        </p:nvGrpSpPr>
        <p:grpSpPr>
          <a:xfrm>
            <a:off x="6382596" y="340378"/>
            <a:ext cx="5493052" cy="6517622"/>
            <a:chOff x="6382596" y="340378"/>
            <a:chExt cx="5493052" cy="6517622"/>
          </a:xfrm>
          <a:blipFill>
            <a:blip r:embed="rId2"/>
            <a:stretch>
              <a:fillRect/>
            </a:stretch>
          </a:blipFill>
        </p:grpSpPr>
        <p:sp useBgFill="1"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6E4AA422-7CE5-553D-363D-66F8E61912FD}"/>
                </a:ext>
              </a:extLst>
            </p:cNvPr>
            <p:cNvSpPr/>
            <p:nvPr/>
          </p:nvSpPr>
          <p:spPr>
            <a:xfrm>
              <a:off x="6382596" y="700549"/>
              <a:ext cx="668602" cy="4329232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D5C8D6CB-FB59-AB14-E9B3-7A5CEC2FFE4F}"/>
                </a:ext>
              </a:extLst>
            </p:cNvPr>
            <p:cNvSpPr/>
            <p:nvPr/>
          </p:nvSpPr>
          <p:spPr>
            <a:xfrm>
              <a:off x="7350830" y="1534977"/>
              <a:ext cx="668602" cy="5294102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09AFF801-D294-3FE3-93A3-00134C5199AF}"/>
                </a:ext>
              </a:extLst>
            </p:cNvPr>
            <p:cNvSpPr/>
            <p:nvPr/>
          </p:nvSpPr>
          <p:spPr>
            <a:xfrm>
              <a:off x="8361703" y="340378"/>
              <a:ext cx="668602" cy="4329232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5572C151-82CD-14F9-0334-A01701D77525}"/>
                </a:ext>
              </a:extLst>
            </p:cNvPr>
            <p:cNvSpPr/>
            <p:nvPr/>
          </p:nvSpPr>
          <p:spPr>
            <a:xfrm>
              <a:off x="9306868" y="1264384"/>
              <a:ext cx="668602" cy="4329232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55D26D5E-ED87-AC56-6511-01200CB372D4}"/>
                </a:ext>
              </a:extLst>
            </p:cNvPr>
            <p:cNvSpPr/>
            <p:nvPr/>
          </p:nvSpPr>
          <p:spPr>
            <a:xfrm>
              <a:off x="10278601" y="431093"/>
              <a:ext cx="668602" cy="6426907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F7230E3F-611C-DBD3-81DC-BE678B437C0A}"/>
                </a:ext>
              </a:extLst>
            </p:cNvPr>
            <p:cNvSpPr/>
            <p:nvPr/>
          </p:nvSpPr>
          <p:spPr>
            <a:xfrm>
              <a:off x="11207046" y="1198012"/>
              <a:ext cx="668602" cy="4893067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0" name="Flecha: a la derecha con bandas 19">
            <a:extLst>
              <a:ext uri="{FF2B5EF4-FFF2-40B4-BE49-F238E27FC236}">
                <a16:creationId xmlns:a16="http://schemas.microsoft.com/office/drawing/2014/main" id="{AF2339AE-04FF-D327-F73A-9558EB9EA017}"/>
              </a:ext>
            </a:extLst>
          </p:cNvPr>
          <p:cNvSpPr/>
          <p:nvPr/>
        </p:nvSpPr>
        <p:spPr>
          <a:xfrm rot="16200000">
            <a:off x="885062" y="355127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Flecha: a la derecha con bandas 20">
            <a:extLst>
              <a:ext uri="{FF2B5EF4-FFF2-40B4-BE49-F238E27FC236}">
                <a16:creationId xmlns:a16="http://schemas.microsoft.com/office/drawing/2014/main" id="{493B182C-B084-A066-63B4-16867D277C04}"/>
              </a:ext>
            </a:extLst>
          </p:cNvPr>
          <p:cNvSpPr/>
          <p:nvPr/>
        </p:nvSpPr>
        <p:spPr>
          <a:xfrm rot="5400000">
            <a:off x="885061" y="5044529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05CEC0C-1FFA-FB36-53B6-54A8E91EAB66}"/>
              </a:ext>
            </a:extLst>
          </p:cNvPr>
          <p:cNvSpPr txBox="1"/>
          <p:nvPr/>
        </p:nvSpPr>
        <p:spPr>
          <a:xfrm>
            <a:off x="2359906" y="437971"/>
            <a:ext cx="3872874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r>
              <a:rPr lang="es-CO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TEAM ORIONTECH</a:t>
            </a:r>
          </a:p>
        </p:txBody>
      </p:sp>
      <p:pic>
        <p:nvPicPr>
          <p:cNvPr id="3" name="Imagen 2" descr="Imagen que contiene Logotipo">
            <a:extLst>
              <a:ext uri="{FF2B5EF4-FFF2-40B4-BE49-F238E27FC236}">
                <a16:creationId xmlns:a16="http://schemas.microsoft.com/office/drawing/2014/main" id="{C7C66E2B-DF61-4AEC-5476-A16C1F802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6" y="1994237"/>
            <a:ext cx="2753286" cy="2753286"/>
          </a:xfrm>
          <a:prstGeom prst="ellipse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091909-793E-6538-D023-BD1CA7CF64FB}"/>
              </a:ext>
            </a:extLst>
          </p:cNvPr>
          <p:cNvSpPr txBox="1"/>
          <p:nvPr/>
        </p:nvSpPr>
        <p:spPr>
          <a:xfrm>
            <a:off x="2690158" y="2053748"/>
            <a:ext cx="43610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Bodoni MT" panose="02070603080606020203" pitchFamily="18" charset="0"/>
                <a:cs typeface="Aldhabi" panose="01000000000000000000" pitchFamily="2" charset="-78"/>
              </a:rPr>
              <a:t> Surge con la idea de innovar y desarrollar un nuevo espacio en el gran paradigma de la tecnología, abarcando campos como el desarrollo, diseño, programación, visualización, analítica de datos entre otras.</a:t>
            </a:r>
            <a:endParaRPr lang="es-CO" sz="2400" dirty="0">
              <a:solidFill>
                <a:schemeClr val="bg1"/>
              </a:solidFill>
              <a:latin typeface="Bodoni MT" panose="020706030806060202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34428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E53C4335-D7B8-B77F-3321-DA359514E5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B2B2B2"/>
              </a:gs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0">
                <a:srgbClr val="515151"/>
              </a:gs>
              <a:gs pos="0">
                <a:srgbClr val="0D0D0D">
                  <a:alpha val="99000"/>
                </a:srgbClr>
              </a:gs>
              <a:gs pos="72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  <a:tileRect/>
          </a:gradFill>
          <a:effectLst>
            <a:outerShdw blurRad="50800" dist="50800" dir="6000000" sx="2000" sy="2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9EA2AF2-5AB5-4308-3FAA-5148875DCC6F}"/>
              </a:ext>
            </a:extLst>
          </p:cNvPr>
          <p:cNvSpPr/>
          <p:nvPr/>
        </p:nvSpPr>
        <p:spPr>
          <a:xfrm rot="5400000">
            <a:off x="3480486" y="648800"/>
            <a:ext cx="2934936" cy="5442413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 descr="Imagen de la pantalla de un video juego">
            <a:extLst>
              <a:ext uri="{FF2B5EF4-FFF2-40B4-BE49-F238E27FC236}">
                <a16:creationId xmlns:a16="http://schemas.microsoft.com/office/drawing/2014/main" id="{963D361D-C253-E2A5-AB1A-07FE4B924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7" y="1999279"/>
            <a:ext cx="2753286" cy="2753286"/>
          </a:xfrm>
          <a:prstGeom prst="ellipse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0C0C01BC-1829-0224-3AEC-FFE7BDB304C4}"/>
              </a:ext>
            </a:extLst>
          </p:cNvPr>
          <p:cNvGrpSpPr/>
          <p:nvPr/>
        </p:nvGrpSpPr>
        <p:grpSpPr>
          <a:xfrm>
            <a:off x="6382596" y="0"/>
            <a:ext cx="5509772" cy="6858000"/>
            <a:chOff x="6382596" y="0"/>
            <a:chExt cx="5509772" cy="6858000"/>
          </a:xfrm>
        </p:grpSpPr>
        <p:sp useBgFill="1"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D4046784-E59C-8655-73FC-128F22DC5BC8}"/>
                </a:ext>
              </a:extLst>
            </p:cNvPr>
            <p:cNvSpPr/>
            <p:nvPr/>
          </p:nvSpPr>
          <p:spPr>
            <a:xfrm>
              <a:off x="6382596" y="700549"/>
              <a:ext cx="668602" cy="5869858"/>
            </a:xfrm>
            <a:prstGeom prst="roundRect">
              <a:avLst>
                <a:gd name="adj" fmla="val 50000"/>
              </a:avLst>
            </a:prstGeom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C49E0579-BCE4-6CF9-4BC2-55DC976F6D8A}"/>
                </a:ext>
              </a:extLst>
            </p:cNvPr>
            <p:cNvSpPr/>
            <p:nvPr/>
          </p:nvSpPr>
          <p:spPr>
            <a:xfrm>
              <a:off x="7350830" y="0"/>
              <a:ext cx="668602" cy="5869858"/>
            </a:xfrm>
            <a:prstGeom prst="roundRect">
              <a:avLst>
                <a:gd name="adj" fmla="val 50000"/>
              </a:avLst>
            </a:prstGeom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2D117E38-ABBA-2866-BE5F-90ED51AFD2FE}"/>
                </a:ext>
              </a:extLst>
            </p:cNvPr>
            <p:cNvSpPr/>
            <p:nvPr/>
          </p:nvSpPr>
          <p:spPr>
            <a:xfrm>
              <a:off x="8319064" y="943897"/>
              <a:ext cx="668602" cy="5869858"/>
            </a:xfrm>
            <a:prstGeom prst="roundRect">
              <a:avLst>
                <a:gd name="adj" fmla="val 50000"/>
              </a:avLst>
            </a:prstGeom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9EEDE2E9-228D-2FC2-ABC5-C8D53607C644}"/>
                </a:ext>
              </a:extLst>
            </p:cNvPr>
            <p:cNvSpPr/>
            <p:nvPr/>
          </p:nvSpPr>
          <p:spPr>
            <a:xfrm>
              <a:off x="9287298" y="0"/>
              <a:ext cx="668602" cy="5869858"/>
            </a:xfrm>
            <a:prstGeom prst="roundRect">
              <a:avLst>
                <a:gd name="adj" fmla="val 50000"/>
              </a:avLst>
            </a:prstGeom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FC7FC22E-48A9-1DF3-D12E-D8AC9A5730D7}"/>
                </a:ext>
              </a:extLst>
            </p:cNvPr>
            <p:cNvSpPr/>
            <p:nvPr/>
          </p:nvSpPr>
          <p:spPr>
            <a:xfrm>
              <a:off x="10255532" y="988142"/>
              <a:ext cx="668602" cy="5869858"/>
            </a:xfrm>
            <a:prstGeom prst="roundRect">
              <a:avLst>
                <a:gd name="adj" fmla="val 50000"/>
              </a:avLst>
            </a:prstGeom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7C907089-967E-474F-149D-478899639079}"/>
                </a:ext>
              </a:extLst>
            </p:cNvPr>
            <p:cNvSpPr/>
            <p:nvPr/>
          </p:nvSpPr>
          <p:spPr>
            <a:xfrm>
              <a:off x="11223766" y="0"/>
              <a:ext cx="668602" cy="5869858"/>
            </a:xfrm>
            <a:prstGeom prst="roundRect">
              <a:avLst>
                <a:gd name="adj" fmla="val 50000"/>
              </a:avLst>
            </a:prstGeom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0" name="Flecha: a la derecha con bandas 19">
            <a:extLst>
              <a:ext uri="{FF2B5EF4-FFF2-40B4-BE49-F238E27FC236}">
                <a16:creationId xmlns:a16="http://schemas.microsoft.com/office/drawing/2014/main" id="{40DF3DD9-1734-E6BF-6D5A-BA01E6741A10}"/>
              </a:ext>
            </a:extLst>
          </p:cNvPr>
          <p:cNvSpPr/>
          <p:nvPr/>
        </p:nvSpPr>
        <p:spPr>
          <a:xfrm rot="16200000">
            <a:off x="885062" y="355127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Flecha: a la derecha con bandas 20">
            <a:extLst>
              <a:ext uri="{FF2B5EF4-FFF2-40B4-BE49-F238E27FC236}">
                <a16:creationId xmlns:a16="http://schemas.microsoft.com/office/drawing/2014/main" id="{9C2E5C25-9C52-138A-4EE6-DFF598AB9840}"/>
              </a:ext>
            </a:extLst>
          </p:cNvPr>
          <p:cNvSpPr/>
          <p:nvPr/>
        </p:nvSpPr>
        <p:spPr>
          <a:xfrm rot="5400000">
            <a:off x="885061" y="5044529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8C9E57A-3EF5-0637-54D5-7A670456CD57}"/>
              </a:ext>
            </a:extLst>
          </p:cNvPr>
          <p:cNvSpPr txBox="1"/>
          <p:nvPr/>
        </p:nvSpPr>
        <p:spPr>
          <a:xfrm>
            <a:off x="2481663" y="792339"/>
            <a:ext cx="335451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PIXEL UP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B64641-1370-B7D3-607E-918225A292E4}"/>
              </a:ext>
            </a:extLst>
          </p:cNvPr>
          <p:cNvSpPr txBox="1"/>
          <p:nvPr/>
        </p:nvSpPr>
        <p:spPr>
          <a:xfrm>
            <a:off x="2799513" y="2074909"/>
            <a:ext cx="43610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Bodoni MT" panose="02070603080606020203" pitchFamily="18" charset="0"/>
                <a:cs typeface="Aldhabi" panose="01000000000000000000" pitchFamily="2" charset="-78"/>
              </a:rPr>
              <a:t> Surge con la idea de innovar y desarrollar un nuevo espacio en el gran paradigma de la tecnología, abarcando campos como el desarrollo, diseño, programación, visualización, analítica de datos entre otras.</a:t>
            </a:r>
            <a:endParaRPr lang="es-CO" sz="2400" dirty="0">
              <a:solidFill>
                <a:schemeClr val="bg1"/>
              </a:solidFill>
              <a:latin typeface="Bodoni MT" panose="020706030806060202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5723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D344D-BEB8-D6A2-469E-A193F1DF2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75BB1EC5-456A-DB95-D271-4F13994E5B7F}"/>
              </a:ext>
            </a:extLst>
          </p:cNvPr>
          <p:cNvSpPr/>
          <p:nvPr/>
        </p:nvSpPr>
        <p:spPr>
          <a:xfrm>
            <a:off x="0" y="-23292"/>
            <a:ext cx="12192000" cy="6881292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0">
                <a:srgbClr val="0D0D0D">
                  <a:alpha val="99000"/>
                </a:srgbClr>
              </a:gs>
              <a:gs pos="57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F3268D9-31CC-AC9E-938E-7882E9DDA6B9}"/>
              </a:ext>
            </a:extLst>
          </p:cNvPr>
          <p:cNvSpPr/>
          <p:nvPr/>
        </p:nvSpPr>
        <p:spPr>
          <a:xfrm>
            <a:off x="0" y="-383458"/>
            <a:ext cx="12191999" cy="7241458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95000">
                <a:schemeClr val="tx1">
                  <a:lumMod val="95000"/>
                  <a:lumOff val="5000"/>
                </a:schemeClr>
              </a:gs>
              <a:gs pos="0">
                <a:srgbClr val="0D0D0D">
                  <a:alpha val="99000"/>
                </a:srgbClr>
              </a:gs>
              <a:gs pos="11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F01F09A-FD6C-F612-4ED8-6AA61D9993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effectLst>
            <a:outerShdw blurRad="50800" dist="50800" dir="5400000" sx="2000" sy="2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Flecha: a la derecha con bandas 5">
            <a:extLst>
              <a:ext uri="{FF2B5EF4-FFF2-40B4-BE49-F238E27FC236}">
                <a16:creationId xmlns:a16="http://schemas.microsoft.com/office/drawing/2014/main" id="{FF5A8270-BD16-0746-1754-863D60D98C92}"/>
              </a:ext>
            </a:extLst>
          </p:cNvPr>
          <p:cNvSpPr/>
          <p:nvPr/>
        </p:nvSpPr>
        <p:spPr>
          <a:xfrm rot="16200000">
            <a:off x="885062" y="355127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lecha: a la derecha con bandas 14">
            <a:extLst>
              <a:ext uri="{FF2B5EF4-FFF2-40B4-BE49-F238E27FC236}">
                <a16:creationId xmlns:a16="http://schemas.microsoft.com/office/drawing/2014/main" id="{DC0E5241-1759-F714-9944-47FC0B4F0697}"/>
              </a:ext>
            </a:extLst>
          </p:cNvPr>
          <p:cNvSpPr/>
          <p:nvPr/>
        </p:nvSpPr>
        <p:spPr>
          <a:xfrm rot="5400000">
            <a:off x="885061" y="5044529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718B267-BEC2-6719-668D-677D8ACF44BD}"/>
              </a:ext>
            </a:extLst>
          </p:cNvPr>
          <p:cNvSpPr/>
          <p:nvPr/>
        </p:nvSpPr>
        <p:spPr>
          <a:xfrm rot="5400000">
            <a:off x="3138222" y="1076295"/>
            <a:ext cx="3785652" cy="5589897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7" name="Imagen 6" descr="Texto&#10;&#10;El contenido generado por IA puede ser incorrecto.">
            <a:extLst>
              <a:ext uri="{FF2B5EF4-FFF2-40B4-BE49-F238E27FC236}">
                <a16:creationId xmlns:a16="http://schemas.microsoft.com/office/drawing/2014/main" id="{DF6FA61D-75A4-FA2B-B6E7-3BCD829C7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77" y="1994237"/>
            <a:ext cx="2753286" cy="2753286"/>
          </a:xfrm>
          <a:prstGeom prst="ellipse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E6B5E749-C172-AE4A-4708-3B54081D3824}"/>
              </a:ext>
            </a:extLst>
          </p:cNvPr>
          <p:cNvGrpSpPr/>
          <p:nvPr/>
        </p:nvGrpSpPr>
        <p:grpSpPr>
          <a:xfrm>
            <a:off x="6366879" y="-743624"/>
            <a:ext cx="5531144" cy="7961790"/>
            <a:chOff x="6366879" y="-743624"/>
            <a:chExt cx="5531144" cy="7961790"/>
          </a:xfrm>
          <a:blipFill>
            <a:blip r:embed="rId3">
              <a:alphaModFix amt="94000"/>
            </a:blip>
            <a:stretch>
              <a:fillRect/>
            </a:stretch>
          </a:blipFill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A4EB9BBE-089E-E84B-F4A1-E5782631B1C7}"/>
                </a:ext>
              </a:extLst>
            </p:cNvPr>
            <p:cNvSpPr/>
            <p:nvPr/>
          </p:nvSpPr>
          <p:spPr>
            <a:xfrm>
              <a:off x="6366879" y="-743624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B9D94A38-266C-CD57-FD35-700D322C90D1}"/>
                </a:ext>
              </a:extLst>
            </p:cNvPr>
            <p:cNvSpPr/>
            <p:nvPr/>
          </p:nvSpPr>
          <p:spPr>
            <a:xfrm>
              <a:off x="7369325" y="1624070"/>
              <a:ext cx="668602" cy="5125496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39DB0F34-B271-C8BB-97D8-FCD9C99B9077}"/>
                </a:ext>
              </a:extLst>
            </p:cNvPr>
            <p:cNvSpPr/>
            <p:nvPr/>
          </p:nvSpPr>
          <p:spPr>
            <a:xfrm>
              <a:off x="8356055" y="340378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EC127E57-0190-4188-C0BD-B7FEF89A8CFC}"/>
                </a:ext>
              </a:extLst>
            </p:cNvPr>
            <p:cNvSpPr/>
            <p:nvPr/>
          </p:nvSpPr>
          <p:spPr>
            <a:xfrm>
              <a:off x="9326047" y="816785"/>
              <a:ext cx="668602" cy="6401381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FB260A49-77DF-386D-7325-ADB251D4EB12}"/>
                </a:ext>
              </a:extLst>
            </p:cNvPr>
            <p:cNvSpPr/>
            <p:nvPr/>
          </p:nvSpPr>
          <p:spPr>
            <a:xfrm>
              <a:off x="10294281" y="340378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26AF7064-5BD3-C7E0-13C3-F6D50217D149}"/>
                </a:ext>
              </a:extLst>
            </p:cNvPr>
            <p:cNvSpPr/>
            <p:nvPr/>
          </p:nvSpPr>
          <p:spPr>
            <a:xfrm>
              <a:off x="11229421" y="920762"/>
              <a:ext cx="668602" cy="4527755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DF143099-A03E-9110-02EB-C3897CDC9A04}"/>
              </a:ext>
            </a:extLst>
          </p:cNvPr>
          <p:cNvSpPr txBox="1"/>
          <p:nvPr/>
        </p:nvSpPr>
        <p:spPr>
          <a:xfrm>
            <a:off x="2444023" y="2163084"/>
            <a:ext cx="49603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Bodoni MT" panose="02070603080606020203" pitchFamily="18" charset="0"/>
                <a:cs typeface="Aldhabi" panose="01000000000000000000" pitchFamily="2" charset="-78"/>
              </a:rPr>
              <a:t>Representa una evolución digital en el mundo de las redes sociales especializadas, diseñada específicamente para la comunidad. La transformación ("UP") de experiencias digitales en algo más sofisticado y conectado, representado por el píxel, la unidad fundamental de la cultura digital moderna. </a:t>
            </a:r>
            <a:endParaRPr lang="es-CO" sz="2400" dirty="0">
              <a:solidFill>
                <a:schemeClr val="bg1"/>
              </a:solidFill>
              <a:latin typeface="Bodoni MT" panose="02070603080606020203" pitchFamily="18" charset="0"/>
              <a:cs typeface="Aldhabi" panose="01000000000000000000" pitchFamily="2" charset="-78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0EBE679-DA7C-5083-F20C-8DAF9B40187F}"/>
              </a:ext>
            </a:extLst>
          </p:cNvPr>
          <p:cNvSpPr txBox="1"/>
          <p:nvPr/>
        </p:nvSpPr>
        <p:spPr>
          <a:xfrm>
            <a:off x="2541546" y="920762"/>
            <a:ext cx="335451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PIXEL UP</a:t>
            </a:r>
          </a:p>
        </p:txBody>
      </p:sp>
    </p:spTree>
    <p:extLst>
      <p:ext uri="{BB962C8B-B14F-4D97-AF65-F5344CB8AC3E}">
        <p14:creationId xmlns:p14="http://schemas.microsoft.com/office/powerpoint/2010/main" val="358844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389</Words>
  <Application>Microsoft Office PowerPoint</Application>
  <PresentationFormat>Panorámica</PresentationFormat>
  <Paragraphs>61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0" baseType="lpstr">
      <vt:lpstr>Aldhabi</vt:lpstr>
      <vt:lpstr>Amasis MT Pro Black</vt:lpstr>
      <vt:lpstr>Aptos</vt:lpstr>
      <vt:lpstr>Aptos Display</vt:lpstr>
      <vt:lpstr>Arial</vt:lpstr>
      <vt:lpstr>Bodoni MT</vt:lpstr>
      <vt:lpstr>Oswald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Gutierrez Chaves</dc:creator>
  <cp:lastModifiedBy>David Gutierrez Chaves</cp:lastModifiedBy>
  <cp:revision>32</cp:revision>
  <dcterms:created xsi:type="dcterms:W3CDTF">2025-03-17T00:12:44Z</dcterms:created>
  <dcterms:modified xsi:type="dcterms:W3CDTF">2025-03-18T23:11:03Z</dcterms:modified>
</cp:coreProperties>
</file>